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7" r:id="rId9"/>
    <p:sldId id="269" r:id="rId10"/>
    <p:sldId id="272" r:id="rId11"/>
    <p:sldId id="271" r:id="rId12"/>
    <p:sldId id="27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0878BB-E349-49DD-8AD3-F6901CDF630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40D7CDE-9E8E-4E42-B874-C94EF3DF10A8}">
      <dgm:prSet/>
      <dgm:spPr/>
      <dgm:t>
        <a:bodyPr/>
        <a:lstStyle/>
        <a:p>
          <a:r>
            <a:rPr lang="en-US"/>
            <a:t>Confirm Expected On-Campus Dynamics to Validate Use of Proximity Network</a:t>
          </a:r>
        </a:p>
      </dgm:t>
    </dgm:pt>
    <dgm:pt modelId="{046BCC32-1B91-4870-878F-866463FB839E}" type="parTrans" cxnId="{BBF45AEB-9DEA-4400-9822-EC4CFCFCA584}">
      <dgm:prSet/>
      <dgm:spPr/>
      <dgm:t>
        <a:bodyPr/>
        <a:lstStyle/>
        <a:p>
          <a:endParaRPr lang="en-US"/>
        </a:p>
      </dgm:t>
    </dgm:pt>
    <dgm:pt modelId="{F9C102B1-D29E-44A0-BC28-E9C639A0353B}" type="sibTrans" cxnId="{BBF45AEB-9DEA-4400-9822-EC4CFCFCA584}">
      <dgm:prSet/>
      <dgm:spPr/>
      <dgm:t>
        <a:bodyPr/>
        <a:lstStyle/>
        <a:p>
          <a:endParaRPr lang="en-US"/>
        </a:p>
      </dgm:t>
    </dgm:pt>
    <dgm:pt modelId="{AFA98529-F5F1-4818-B2E7-82A89E197ED4}">
      <dgm:prSet/>
      <dgm:spPr/>
      <dgm:t>
        <a:bodyPr/>
        <a:lstStyle/>
        <a:p>
          <a:r>
            <a:rPr lang="en-US"/>
            <a:t>Confirm Potential Validity in Usage of the Proximity Network as an Asset for Contact Tracing Efforts</a:t>
          </a:r>
        </a:p>
      </dgm:t>
    </dgm:pt>
    <dgm:pt modelId="{96D4888B-E164-4753-A3C4-F138E719DA93}" type="parTrans" cxnId="{776ACB89-EC5A-4B1C-B396-E0E590D7F41F}">
      <dgm:prSet/>
      <dgm:spPr/>
      <dgm:t>
        <a:bodyPr/>
        <a:lstStyle/>
        <a:p>
          <a:endParaRPr lang="en-US"/>
        </a:p>
      </dgm:t>
    </dgm:pt>
    <dgm:pt modelId="{D8A41212-FE0E-46CE-95E9-D1DCEA35E207}" type="sibTrans" cxnId="{776ACB89-EC5A-4B1C-B396-E0E590D7F41F}">
      <dgm:prSet/>
      <dgm:spPr/>
      <dgm:t>
        <a:bodyPr/>
        <a:lstStyle/>
        <a:p>
          <a:endParaRPr lang="en-US"/>
        </a:p>
      </dgm:t>
    </dgm:pt>
    <dgm:pt modelId="{518563E6-6771-473E-B748-85CBAF71891A}">
      <dgm:prSet/>
      <dgm:spPr/>
      <dgm:t>
        <a:bodyPr/>
        <a:lstStyle/>
        <a:p>
          <a:r>
            <a:rPr lang="en-US"/>
            <a:t>Isolate and Model with Derived Features of Risky Interactions to Create New Proximity Network-based Contact Tracing Tool</a:t>
          </a:r>
        </a:p>
      </dgm:t>
    </dgm:pt>
    <dgm:pt modelId="{2DB030D4-2AD3-419F-B08F-EB67E53A6EAB}" type="parTrans" cxnId="{EADB9D6E-645D-4A6F-B5EF-8B0BB1B97772}">
      <dgm:prSet/>
      <dgm:spPr/>
      <dgm:t>
        <a:bodyPr/>
        <a:lstStyle/>
        <a:p>
          <a:endParaRPr lang="en-US"/>
        </a:p>
      </dgm:t>
    </dgm:pt>
    <dgm:pt modelId="{B88695F9-E198-4794-9CD0-B8E7EDA23C1C}" type="sibTrans" cxnId="{EADB9D6E-645D-4A6F-B5EF-8B0BB1B97772}">
      <dgm:prSet/>
      <dgm:spPr/>
      <dgm:t>
        <a:bodyPr/>
        <a:lstStyle/>
        <a:p>
          <a:endParaRPr lang="en-US"/>
        </a:p>
      </dgm:t>
    </dgm:pt>
    <dgm:pt modelId="{5ECE0260-DA58-46C6-806C-9C4665D988A8}" type="pres">
      <dgm:prSet presAssocID="{AE0878BB-E349-49DD-8AD3-F6901CDF6301}" presName="root" presStyleCnt="0">
        <dgm:presLayoutVars>
          <dgm:dir/>
          <dgm:resizeHandles val="exact"/>
        </dgm:presLayoutVars>
      </dgm:prSet>
      <dgm:spPr/>
    </dgm:pt>
    <dgm:pt modelId="{18A1F989-A301-4432-B7A8-D58ECEC4B643}" type="pres">
      <dgm:prSet presAssocID="{940D7CDE-9E8E-4E42-B874-C94EF3DF10A8}" presName="compNode" presStyleCnt="0"/>
      <dgm:spPr/>
    </dgm:pt>
    <dgm:pt modelId="{5D69B7D5-99CC-482B-BE1D-D8AA89FFA44C}" type="pres">
      <dgm:prSet presAssocID="{940D7CDE-9E8E-4E42-B874-C94EF3DF10A8}" presName="bgRect" presStyleLbl="bgShp" presStyleIdx="0" presStyleCnt="3"/>
      <dgm:spPr/>
    </dgm:pt>
    <dgm:pt modelId="{18E5384E-580D-4275-9E20-9168D800125D}" type="pres">
      <dgm:prSet presAssocID="{940D7CDE-9E8E-4E42-B874-C94EF3DF10A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A535CC68-7A02-4BF0-ABA6-D27D89357F1A}" type="pres">
      <dgm:prSet presAssocID="{940D7CDE-9E8E-4E42-B874-C94EF3DF10A8}" presName="spaceRect" presStyleCnt="0"/>
      <dgm:spPr/>
    </dgm:pt>
    <dgm:pt modelId="{137F1A92-5D00-4E8E-916B-7EE95DCD5255}" type="pres">
      <dgm:prSet presAssocID="{940D7CDE-9E8E-4E42-B874-C94EF3DF10A8}" presName="parTx" presStyleLbl="revTx" presStyleIdx="0" presStyleCnt="3">
        <dgm:presLayoutVars>
          <dgm:chMax val="0"/>
          <dgm:chPref val="0"/>
        </dgm:presLayoutVars>
      </dgm:prSet>
      <dgm:spPr/>
    </dgm:pt>
    <dgm:pt modelId="{85CDD90C-6BBE-49C4-8138-41A440D2C451}" type="pres">
      <dgm:prSet presAssocID="{F9C102B1-D29E-44A0-BC28-E9C639A0353B}" presName="sibTrans" presStyleCnt="0"/>
      <dgm:spPr/>
    </dgm:pt>
    <dgm:pt modelId="{00422F79-1094-46BF-A880-18180F24CF09}" type="pres">
      <dgm:prSet presAssocID="{AFA98529-F5F1-4818-B2E7-82A89E197ED4}" presName="compNode" presStyleCnt="0"/>
      <dgm:spPr/>
    </dgm:pt>
    <dgm:pt modelId="{379CCC39-6656-47CF-9B11-6F7BB8F0CC31}" type="pres">
      <dgm:prSet presAssocID="{AFA98529-F5F1-4818-B2E7-82A89E197ED4}" presName="bgRect" presStyleLbl="bgShp" presStyleIdx="1" presStyleCnt="3"/>
      <dgm:spPr/>
    </dgm:pt>
    <dgm:pt modelId="{F5501E15-229A-4D9F-9103-E886DA44C9FF}" type="pres">
      <dgm:prSet presAssocID="{AFA98529-F5F1-4818-B2E7-82A89E197ED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 outline"/>
        </a:ext>
      </dgm:extLst>
    </dgm:pt>
    <dgm:pt modelId="{C8479363-2738-408B-BE45-89C43D7DE757}" type="pres">
      <dgm:prSet presAssocID="{AFA98529-F5F1-4818-B2E7-82A89E197ED4}" presName="spaceRect" presStyleCnt="0"/>
      <dgm:spPr/>
    </dgm:pt>
    <dgm:pt modelId="{854F8A10-B0B4-4C99-BB8B-F7A85D7C520C}" type="pres">
      <dgm:prSet presAssocID="{AFA98529-F5F1-4818-B2E7-82A89E197ED4}" presName="parTx" presStyleLbl="revTx" presStyleIdx="1" presStyleCnt="3">
        <dgm:presLayoutVars>
          <dgm:chMax val="0"/>
          <dgm:chPref val="0"/>
        </dgm:presLayoutVars>
      </dgm:prSet>
      <dgm:spPr/>
    </dgm:pt>
    <dgm:pt modelId="{B327260E-1EBD-43B6-81A6-3316CB868151}" type="pres">
      <dgm:prSet presAssocID="{D8A41212-FE0E-46CE-95E9-D1DCEA35E207}" presName="sibTrans" presStyleCnt="0"/>
      <dgm:spPr/>
    </dgm:pt>
    <dgm:pt modelId="{02B7673E-0320-406B-97F3-D57AB4198EBC}" type="pres">
      <dgm:prSet presAssocID="{518563E6-6771-473E-B748-85CBAF71891A}" presName="compNode" presStyleCnt="0"/>
      <dgm:spPr/>
    </dgm:pt>
    <dgm:pt modelId="{B9BA9EF2-4865-40B6-85B5-7E3670DB17EC}" type="pres">
      <dgm:prSet presAssocID="{518563E6-6771-473E-B748-85CBAF71891A}" presName="bgRect" presStyleLbl="bgShp" presStyleIdx="2" presStyleCnt="3"/>
      <dgm:spPr/>
    </dgm:pt>
    <dgm:pt modelId="{6F38F9DA-F3B3-4C72-9B05-0F617CF818F4}" type="pres">
      <dgm:prSet presAssocID="{518563E6-6771-473E-B748-85CBAF7189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D7D8F0C3-E88A-4066-81E2-C5B0214344DD}" type="pres">
      <dgm:prSet presAssocID="{518563E6-6771-473E-B748-85CBAF71891A}" presName="spaceRect" presStyleCnt="0"/>
      <dgm:spPr/>
    </dgm:pt>
    <dgm:pt modelId="{BFD9133D-6436-4789-96A8-3BE8CC06BB64}" type="pres">
      <dgm:prSet presAssocID="{518563E6-6771-473E-B748-85CBAF7189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3DC9846-F32B-4BDD-9B91-B24379B2A612}" type="presOf" srcId="{518563E6-6771-473E-B748-85CBAF71891A}" destId="{BFD9133D-6436-4789-96A8-3BE8CC06BB64}" srcOrd="0" destOrd="0" presId="urn:microsoft.com/office/officeart/2018/2/layout/IconVerticalSolidList"/>
    <dgm:cxn modelId="{EADB9D6E-645D-4A6F-B5EF-8B0BB1B97772}" srcId="{AE0878BB-E349-49DD-8AD3-F6901CDF6301}" destId="{518563E6-6771-473E-B748-85CBAF71891A}" srcOrd="2" destOrd="0" parTransId="{2DB030D4-2AD3-419F-B08F-EB67E53A6EAB}" sibTransId="{B88695F9-E198-4794-9CD0-B8E7EDA23C1C}"/>
    <dgm:cxn modelId="{95435352-0D64-4D41-B501-D823B0C16274}" type="presOf" srcId="{AE0878BB-E349-49DD-8AD3-F6901CDF6301}" destId="{5ECE0260-DA58-46C6-806C-9C4665D988A8}" srcOrd="0" destOrd="0" presId="urn:microsoft.com/office/officeart/2018/2/layout/IconVerticalSolidList"/>
    <dgm:cxn modelId="{776ACB89-EC5A-4B1C-B396-E0E590D7F41F}" srcId="{AE0878BB-E349-49DD-8AD3-F6901CDF6301}" destId="{AFA98529-F5F1-4818-B2E7-82A89E197ED4}" srcOrd="1" destOrd="0" parTransId="{96D4888B-E164-4753-A3C4-F138E719DA93}" sibTransId="{D8A41212-FE0E-46CE-95E9-D1DCEA35E207}"/>
    <dgm:cxn modelId="{B3793CC5-41E4-44A1-A190-28ACF0A1ABAC}" type="presOf" srcId="{940D7CDE-9E8E-4E42-B874-C94EF3DF10A8}" destId="{137F1A92-5D00-4E8E-916B-7EE95DCD5255}" srcOrd="0" destOrd="0" presId="urn:microsoft.com/office/officeart/2018/2/layout/IconVerticalSolidList"/>
    <dgm:cxn modelId="{63C30FC8-11C2-40EF-AE1B-005713512CBA}" type="presOf" srcId="{AFA98529-F5F1-4818-B2E7-82A89E197ED4}" destId="{854F8A10-B0B4-4C99-BB8B-F7A85D7C520C}" srcOrd="0" destOrd="0" presId="urn:microsoft.com/office/officeart/2018/2/layout/IconVerticalSolidList"/>
    <dgm:cxn modelId="{BBF45AEB-9DEA-4400-9822-EC4CFCFCA584}" srcId="{AE0878BB-E349-49DD-8AD3-F6901CDF6301}" destId="{940D7CDE-9E8E-4E42-B874-C94EF3DF10A8}" srcOrd="0" destOrd="0" parTransId="{046BCC32-1B91-4870-878F-866463FB839E}" sibTransId="{F9C102B1-D29E-44A0-BC28-E9C639A0353B}"/>
    <dgm:cxn modelId="{49450E47-4610-4F90-A40A-83BC660F2F95}" type="presParOf" srcId="{5ECE0260-DA58-46C6-806C-9C4665D988A8}" destId="{18A1F989-A301-4432-B7A8-D58ECEC4B643}" srcOrd="0" destOrd="0" presId="urn:microsoft.com/office/officeart/2018/2/layout/IconVerticalSolidList"/>
    <dgm:cxn modelId="{1155AF89-3DCD-4452-8768-562F0BEBCEC7}" type="presParOf" srcId="{18A1F989-A301-4432-B7A8-D58ECEC4B643}" destId="{5D69B7D5-99CC-482B-BE1D-D8AA89FFA44C}" srcOrd="0" destOrd="0" presId="urn:microsoft.com/office/officeart/2018/2/layout/IconVerticalSolidList"/>
    <dgm:cxn modelId="{0A879643-82DE-4C0D-97CF-E86ADE5E05B4}" type="presParOf" srcId="{18A1F989-A301-4432-B7A8-D58ECEC4B643}" destId="{18E5384E-580D-4275-9E20-9168D800125D}" srcOrd="1" destOrd="0" presId="urn:microsoft.com/office/officeart/2018/2/layout/IconVerticalSolidList"/>
    <dgm:cxn modelId="{3A34A255-0E2A-4C6A-AA39-54C17D590833}" type="presParOf" srcId="{18A1F989-A301-4432-B7A8-D58ECEC4B643}" destId="{A535CC68-7A02-4BF0-ABA6-D27D89357F1A}" srcOrd="2" destOrd="0" presId="urn:microsoft.com/office/officeart/2018/2/layout/IconVerticalSolidList"/>
    <dgm:cxn modelId="{5AD3BF1A-8BF1-4E37-9F79-DF91F1DCC4C8}" type="presParOf" srcId="{18A1F989-A301-4432-B7A8-D58ECEC4B643}" destId="{137F1A92-5D00-4E8E-916B-7EE95DCD5255}" srcOrd="3" destOrd="0" presId="urn:microsoft.com/office/officeart/2018/2/layout/IconVerticalSolidList"/>
    <dgm:cxn modelId="{BE192E5F-996A-4A6C-8F53-32AD18991329}" type="presParOf" srcId="{5ECE0260-DA58-46C6-806C-9C4665D988A8}" destId="{85CDD90C-6BBE-49C4-8138-41A440D2C451}" srcOrd="1" destOrd="0" presId="urn:microsoft.com/office/officeart/2018/2/layout/IconVerticalSolidList"/>
    <dgm:cxn modelId="{72C20FD5-33D3-4860-9818-8F141763EE95}" type="presParOf" srcId="{5ECE0260-DA58-46C6-806C-9C4665D988A8}" destId="{00422F79-1094-46BF-A880-18180F24CF09}" srcOrd="2" destOrd="0" presId="urn:microsoft.com/office/officeart/2018/2/layout/IconVerticalSolidList"/>
    <dgm:cxn modelId="{8150A073-F695-4E5B-A642-A9D5424124DC}" type="presParOf" srcId="{00422F79-1094-46BF-A880-18180F24CF09}" destId="{379CCC39-6656-47CF-9B11-6F7BB8F0CC31}" srcOrd="0" destOrd="0" presId="urn:microsoft.com/office/officeart/2018/2/layout/IconVerticalSolidList"/>
    <dgm:cxn modelId="{3EC1B4DC-9CB2-405C-96D0-BC09B6CC3094}" type="presParOf" srcId="{00422F79-1094-46BF-A880-18180F24CF09}" destId="{F5501E15-229A-4D9F-9103-E886DA44C9FF}" srcOrd="1" destOrd="0" presId="urn:microsoft.com/office/officeart/2018/2/layout/IconVerticalSolidList"/>
    <dgm:cxn modelId="{3AB62DA5-BE14-45FD-BF08-05697464D203}" type="presParOf" srcId="{00422F79-1094-46BF-A880-18180F24CF09}" destId="{C8479363-2738-408B-BE45-89C43D7DE757}" srcOrd="2" destOrd="0" presId="urn:microsoft.com/office/officeart/2018/2/layout/IconVerticalSolidList"/>
    <dgm:cxn modelId="{09C1C842-19B8-4916-905F-E46FC7D239D8}" type="presParOf" srcId="{00422F79-1094-46BF-A880-18180F24CF09}" destId="{854F8A10-B0B4-4C99-BB8B-F7A85D7C520C}" srcOrd="3" destOrd="0" presId="urn:microsoft.com/office/officeart/2018/2/layout/IconVerticalSolidList"/>
    <dgm:cxn modelId="{62385791-57EC-4BA6-8791-392C6ABD6803}" type="presParOf" srcId="{5ECE0260-DA58-46C6-806C-9C4665D988A8}" destId="{B327260E-1EBD-43B6-81A6-3316CB868151}" srcOrd="3" destOrd="0" presId="urn:microsoft.com/office/officeart/2018/2/layout/IconVerticalSolidList"/>
    <dgm:cxn modelId="{BB858681-AC9F-4B6D-9BB0-E6244DBBF9C2}" type="presParOf" srcId="{5ECE0260-DA58-46C6-806C-9C4665D988A8}" destId="{02B7673E-0320-406B-97F3-D57AB4198EBC}" srcOrd="4" destOrd="0" presId="urn:microsoft.com/office/officeart/2018/2/layout/IconVerticalSolidList"/>
    <dgm:cxn modelId="{FA77F80E-6D76-497F-A7B2-DA330C3AF7D4}" type="presParOf" srcId="{02B7673E-0320-406B-97F3-D57AB4198EBC}" destId="{B9BA9EF2-4865-40B6-85B5-7E3670DB17EC}" srcOrd="0" destOrd="0" presId="urn:microsoft.com/office/officeart/2018/2/layout/IconVerticalSolidList"/>
    <dgm:cxn modelId="{1361DDEE-923B-4E1B-B664-31BA4337D6FC}" type="presParOf" srcId="{02B7673E-0320-406B-97F3-D57AB4198EBC}" destId="{6F38F9DA-F3B3-4C72-9B05-0F617CF818F4}" srcOrd="1" destOrd="0" presId="urn:microsoft.com/office/officeart/2018/2/layout/IconVerticalSolidList"/>
    <dgm:cxn modelId="{5791B9B5-DEC6-46B0-870C-E30D4F6676CA}" type="presParOf" srcId="{02B7673E-0320-406B-97F3-D57AB4198EBC}" destId="{D7D8F0C3-E88A-4066-81E2-C5B0214344DD}" srcOrd="2" destOrd="0" presId="urn:microsoft.com/office/officeart/2018/2/layout/IconVerticalSolidList"/>
    <dgm:cxn modelId="{CB12F974-8055-4938-9D8D-79C1FF1C58BE}" type="presParOf" srcId="{02B7673E-0320-406B-97F3-D57AB4198EBC}" destId="{BFD9133D-6436-4789-96A8-3BE8CC06BB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9B7D5-99CC-482B-BE1D-D8AA89FFA44C}">
      <dsp:nvSpPr>
        <dsp:cNvPr id="0" name=""/>
        <dsp:cNvSpPr/>
      </dsp:nvSpPr>
      <dsp:spPr>
        <a:xfrm>
          <a:off x="0" y="531"/>
          <a:ext cx="11407487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5384E-580D-4275-9E20-9168D800125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7F1A92-5D00-4E8E-916B-7EE95DCD5255}">
      <dsp:nvSpPr>
        <dsp:cNvPr id="0" name=""/>
        <dsp:cNvSpPr/>
      </dsp:nvSpPr>
      <dsp:spPr>
        <a:xfrm>
          <a:off x="1435590" y="531"/>
          <a:ext cx="9971896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Confirm Expected On-Campus Dynamics to Validate Use of Proximity Network</a:t>
          </a:r>
        </a:p>
      </dsp:txBody>
      <dsp:txXfrm>
        <a:off x="1435590" y="531"/>
        <a:ext cx="9971896" cy="1242935"/>
      </dsp:txXfrm>
    </dsp:sp>
    <dsp:sp modelId="{379CCC39-6656-47CF-9B11-6F7BB8F0CC31}">
      <dsp:nvSpPr>
        <dsp:cNvPr id="0" name=""/>
        <dsp:cNvSpPr/>
      </dsp:nvSpPr>
      <dsp:spPr>
        <a:xfrm>
          <a:off x="0" y="1554201"/>
          <a:ext cx="11407487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01E15-229A-4D9F-9103-E886DA44C9F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F8A10-B0B4-4C99-BB8B-F7A85D7C520C}">
      <dsp:nvSpPr>
        <dsp:cNvPr id="0" name=""/>
        <dsp:cNvSpPr/>
      </dsp:nvSpPr>
      <dsp:spPr>
        <a:xfrm>
          <a:off x="1435590" y="1554201"/>
          <a:ext cx="9971896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Confirm Potential Validity in Usage of the Proximity Network as an Asset for Contact Tracing Efforts</a:t>
          </a:r>
        </a:p>
      </dsp:txBody>
      <dsp:txXfrm>
        <a:off x="1435590" y="1554201"/>
        <a:ext cx="9971896" cy="1242935"/>
      </dsp:txXfrm>
    </dsp:sp>
    <dsp:sp modelId="{B9BA9EF2-4865-40B6-85B5-7E3670DB17EC}">
      <dsp:nvSpPr>
        <dsp:cNvPr id="0" name=""/>
        <dsp:cNvSpPr/>
      </dsp:nvSpPr>
      <dsp:spPr>
        <a:xfrm>
          <a:off x="0" y="3107870"/>
          <a:ext cx="11407487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8F9DA-F3B3-4C72-9B05-0F617CF818F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9133D-6436-4789-96A8-3BE8CC06BB64}">
      <dsp:nvSpPr>
        <dsp:cNvPr id="0" name=""/>
        <dsp:cNvSpPr/>
      </dsp:nvSpPr>
      <dsp:spPr>
        <a:xfrm>
          <a:off x="1435590" y="3107870"/>
          <a:ext cx="9971896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Isolate and Model with Derived Features of Risky Interactions to Create New Proximity Network-based Contact Tracing Tool</a:t>
          </a:r>
        </a:p>
      </dsp:txBody>
      <dsp:txXfrm>
        <a:off x="1435590" y="3107870"/>
        <a:ext cx="9971896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DDAE-C245-4302-8B60-5EBC7569A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10DB1-C43F-4E20-949E-7CD11BE91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E8B9B-D98C-406E-817F-050CD19C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C86F1-5C40-446C-9231-D48B6195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A54A4-5C7F-4E4D-9C23-618393B1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5942-9D04-4358-918F-BE468AB6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1406A-B494-4469-9916-0AB5242F4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FCF64-B744-4EA0-8541-4C5A81A2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9C0D3-866C-4DC8-8778-7D79CFFB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4C7A6-8D64-468F-9067-A43BD1BC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0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2605F-F4CD-4DF0-A4A3-30F317503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026CD-589E-459F-88BB-87D789E7C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DB473-432E-44A8-AA1D-949A83F7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76723-DA22-4D40-A845-9898F8AE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42565-D7F7-4D1C-9927-AEB11DD7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7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8263-B408-44EA-B0FE-8994775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54316-D5EF-4DB3-923C-7E161AA0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838C1-6DB2-426F-BF6C-92A3A245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88A0C-2977-4643-A1B1-FE2A47DE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090E4-CE1B-4ECC-84CF-2F3A59EF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2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5911-91DA-4A18-AE18-7CC7384C9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D2CE1-1F16-4878-8DD4-9B400D194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7E5E1-C16C-49EA-91E0-D93F18B8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E626C-4C13-472C-984B-BAD227419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BD0A-BB21-49DB-AE9B-6DF163C0E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8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4891-B58B-4B68-9EAA-DF542866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16DB8-AD7C-4C27-B920-B5228C0A8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AB2F3-BE42-42D0-92E9-996AD14A0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83EE4-833D-47C8-86DB-5B704B06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7FC73-A6EC-42A5-97B2-A1591363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7A626-23C7-47D3-B042-0B7F9EA0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8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E054-C83D-46BC-95A5-D0EB1772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FE025-AF18-455D-8EA4-577275BF5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13D85-6E7B-4B79-A558-9F11D13AD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B8364-6C93-41AF-A70B-39963E142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7F5D0-3485-4857-A844-D5B8F5E28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929587-99B6-4040-ACF2-CE4DEDF85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56FD9-3CB4-4688-8FB5-63AAE076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FB95A-6D31-4D53-A5CB-84209EEE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D32F-FAF3-4738-B7FA-5E871DFE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8BD94-5D29-423B-98F8-C7890C77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780EE-6BD6-4F13-B27F-C5F736A7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51386-AF42-4DBE-8D14-DD02002F6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0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11E69-6233-4C4D-9961-6089598E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A7652-478D-495C-9B80-5FA4E684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43591-0687-41AF-A389-71E6534A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80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C533-8AC5-418F-9F48-BCF456E7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C9E5-FE0A-48A2-91DE-F79F9AFB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237FB-523B-4A93-AFDA-54F9350F3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FFF1D-3EB3-425E-8A36-B06E4CF0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A1C06-F358-4787-85D4-F26F399B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72260-AACD-47EE-8B9F-C636FCB0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5507-4B16-425F-A55C-C5E53FBB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384661-39D9-4025-A17C-B100B0AF3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4937B-22D3-49BA-8B88-B8CC0DC8F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22E46-A3B2-4286-8650-B4611FE77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4F407-094A-43B3-AA35-F717349D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50CD2-39E0-4697-8E60-56B71CE8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5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E2D5BD-12E3-4BA3-BAF0-DA33DD88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9508A-168E-4722-9E66-19909AA77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C47C-A6B8-4607-9011-72680867D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C7CDC-3566-4003-B0BD-2894FC31EDF8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38CD2-BD05-4D4A-B084-A1E334510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F9255-7D3A-4284-BCFD-FFF8EF992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89284-4BED-406E-ADAD-052093A50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5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mesh on pink">
            <a:extLst>
              <a:ext uri="{FF2B5EF4-FFF2-40B4-BE49-F238E27FC236}">
                <a16:creationId xmlns:a16="http://schemas.microsoft.com/office/drawing/2014/main" id="{EA0F926D-3F47-478F-A1FA-2CD3BFA26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82" b="155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1DA2D-6428-4309-95F5-50BB92DC9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4400" u="sng" dirty="0">
                <a:solidFill>
                  <a:srgbClr val="FFFFF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Identifying a Digital Phenotype of High-Risk COVID-19 Interactions using a Robust University Proximity Network Dataset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C48A3-DD73-4176-A482-D78FF04DC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Bryn Loftness</a:t>
            </a:r>
          </a:p>
          <a:p>
            <a:pPr algn="r"/>
            <a:r>
              <a:rPr lang="en-US" sz="2000" dirty="0">
                <a:solidFill>
                  <a:srgbClr val="FFFFFF"/>
                </a:solidFill>
              </a:rPr>
              <a:t>Principles of Complex Systems Fall 2021</a:t>
            </a:r>
          </a:p>
          <a:p>
            <a:pPr algn="r"/>
            <a:r>
              <a:rPr lang="en-US" sz="2000" dirty="0">
                <a:solidFill>
                  <a:srgbClr val="FFFFFF"/>
                </a:solidFill>
              </a:rPr>
              <a:t>Project and Data associated to affiliation to Broad Institute of MIT and Harvard</a:t>
            </a:r>
          </a:p>
          <a:p>
            <a:pPr algn="r"/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1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858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B7801-D5F9-417D-BFB9-815AE077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Stuff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19EA2-8F93-4FB8-89B8-E33D6681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745" y="959551"/>
            <a:ext cx="7458075" cy="455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F8378-7EEB-402E-A357-401F0595767C}"/>
              </a:ext>
            </a:extLst>
          </p:cNvPr>
          <p:cNvSpPr txBox="1"/>
          <p:nvPr/>
        </p:nvSpPr>
        <p:spPr>
          <a:xfrm>
            <a:off x="4934072" y="5713783"/>
            <a:ext cx="677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.6412, intercept = 2.777,p value = 8.844e-23, std error = .0485</a:t>
            </a:r>
          </a:p>
        </p:txBody>
      </p:sp>
    </p:spTree>
    <p:extLst>
      <p:ext uri="{BB962C8B-B14F-4D97-AF65-F5344CB8AC3E}">
        <p14:creationId xmlns:p14="http://schemas.microsoft.com/office/powerpoint/2010/main" val="34768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858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B7801-D5F9-417D-BFB9-815AE077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Stuff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14EF515-808F-4BED-BED1-B7E14ACE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329" y="34926"/>
            <a:ext cx="5424430" cy="3241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0A2BFE-2CFB-4F68-8E2E-71E1FAFE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39" y="3400426"/>
            <a:ext cx="5822321" cy="34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98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858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B7801-D5F9-417D-BFB9-815AE077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Stuff I haven’t done yet</a:t>
            </a:r>
          </a:p>
        </p:txBody>
      </p:sp>
      <p:pic>
        <p:nvPicPr>
          <p:cNvPr id="5" name="Picture 4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AD90FEF3-3A95-4EE4-9745-44A5C66CA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4"/>
          <a:stretch/>
        </p:blipFill>
        <p:spPr>
          <a:xfrm rot="5400000">
            <a:off x="5286527" y="1087758"/>
            <a:ext cx="5910925" cy="46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83932-D112-4201-8BDA-60D5D64A2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 Steps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7037-2381-4D55-9D6D-951507B6B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536" y="640079"/>
            <a:ext cx="5053066" cy="30909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Deeper analysis of the interactions leading up to an individual's positive test could yield potential and probable close-contact detection models through this proximity network (Aim 3)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6C217D-FA6B-46CE-AD58-56166EF9AC98}"/>
              </a:ext>
            </a:extLst>
          </p:cNvPr>
          <p:cNvSpPr txBox="1">
            <a:spLocks/>
          </p:cNvSpPr>
          <p:nvPr/>
        </p:nvSpPr>
        <p:spPr>
          <a:xfrm>
            <a:off x="6570204" y="3671315"/>
            <a:ext cx="5057398" cy="2546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5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algn="r">
              <a:spcAft>
                <a:spcPts val="600"/>
              </a:spcAft>
            </a:pPr>
            <a:r>
              <a:rPr lang="en-US" sz="5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94385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FA1AD-5F62-40E5-8362-A1642C3B2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7" name="Graphic 6" descr="Wireless">
            <a:extLst>
              <a:ext uri="{FF2B5EF4-FFF2-40B4-BE49-F238E27FC236}">
                <a16:creationId xmlns:a16="http://schemas.microsoft.com/office/drawing/2014/main" id="{D0E0E952-231D-4B34-9A3F-38F653B79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267C-159A-4C6E-BFA3-882379A68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pPr marL="462915" indent="-462915">
              <a:buFont typeface="Arial" panose="020B0604020202020204" pitchFamily="34" charset="0"/>
              <a:buChar char="•"/>
            </a:pPr>
            <a:r>
              <a:rPr lang="en-US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75.7 million ‘interactions’ from August 2020 to May 2021</a:t>
            </a:r>
          </a:p>
          <a:p>
            <a:pPr marL="462915" indent="-462915">
              <a:buFont typeface="Arial" panose="020B0604020202020204" pitchFamily="34" charset="0"/>
              <a:buChar char="•"/>
            </a:pPr>
            <a:r>
              <a:rPr lang="en-US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Each ‘interaction’ is two individuals simultaneously accessing Wi-Fi through the same access point(s) at the same time for 15+ minutes</a:t>
            </a:r>
          </a:p>
          <a:p>
            <a:pPr marL="462915" indent="-462915">
              <a:buFont typeface="Arial" panose="020B0604020202020204" pitchFamily="34" charset="0"/>
              <a:buChar char="•"/>
            </a:pPr>
            <a:r>
              <a:rPr lang="en-US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Extensive metadata collected to relate back to proximity network (test dates, symptom onset dates, sport team involvement, club membership, genomic sequencing data, building wastewater data)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6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E773EB-1EC1-4E49-9DE2-E6F46049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391"/>
            <a:ext cx="12192000" cy="1943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BAB90-1A91-4AA8-8D96-320DC5AF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Aims of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94316D-CD9D-439A-9E9D-E9826BF8A9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444485"/>
              </p:ext>
            </p:extLst>
          </p:nvPr>
        </p:nvGraphicFramePr>
        <p:xfrm>
          <a:off x="391379" y="1976293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615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9C5E-104B-40E3-A002-E9AF5A43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Counts at CMU: Fall 2020-Spring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F22A6-4DE5-4CDE-A1C3-6A31C6DDCE5B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CMU  had ~1300 positive cases over the 9 months, including students, faculty, and staff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10,835 students; first and second year students must live on campus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DB3D595C-A6B6-4442-BA47-28551AE97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5862" y="1772061"/>
            <a:ext cx="6019331" cy="33106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0124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65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57C03-130A-44C3-8D8C-F00A947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 1</a:t>
            </a: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2F8EA9A7-FC9D-4DDF-A3E2-D38A20E7E4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225" y="1418100"/>
            <a:ext cx="7890580" cy="43200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6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65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57C03-130A-44C3-8D8C-F00A947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 1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904B2175-0321-4238-AA54-52E40769E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44"/>
          <a:stretch/>
        </p:blipFill>
        <p:spPr bwMode="auto">
          <a:xfrm>
            <a:off x="5115340" y="410149"/>
            <a:ext cx="5565912" cy="63228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00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6618E-88D5-40D5-B4CD-85419CB6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23428C-1543-42FD-9BDE-22C7323D6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205" r="-561" b="-1482"/>
          <a:stretch/>
        </p:blipFill>
        <p:spPr>
          <a:xfrm>
            <a:off x="4099477" y="1356736"/>
            <a:ext cx="7943771" cy="4640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59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6618E-88D5-40D5-B4CD-85419CB6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 2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10C6B8E-AFC8-4750-B201-66419CB42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78" r="1312" b="1"/>
          <a:stretch/>
        </p:blipFill>
        <p:spPr>
          <a:xfrm>
            <a:off x="4086225" y="1253331"/>
            <a:ext cx="7809112" cy="46438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812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6618E-88D5-40D5-B4CD-85419CB6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 2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E268C2-BC8A-4C5F-9E87-7D2073149D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r="1"/>
          <a:stretch/>
        </p:blipFill>
        <p:spPr bwMode="auto">
          <a:xfrm>
            <a:off x="4086225" y="153137"/>
            <a:ext cx="5921378" cy="34433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8C18D9-8436-4190-8D00-E8915815A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" b="1"/>
          <a:stretch/>
        </p:blipFill>
        <p:spPr bwMode="auto">
          <a:xfrm>
            <a:off x="6533321" y="3696788"/>
            <a:ext cx="5554409" cy="3008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9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263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Microsoft JhengHei UI Light</vt:lpstr>
      <vt:lpstr>Arial</vt:lpstr>
      <vt:lpstr>Calibri</vt:lpstr>
      <vt:lpstr>Calibri Light</vt:lpstr>
      <vt:lpstr>Office Theme</vt:lpstr>
      <vt:lpstr>Identifying a Digital Phenotype of High-Risk COVID-19 Interactions using a Robust University Proximity Network Dataset</vt:lpstr>
      <vt:lpstr>Background</vt:lpstr>
      <vt:lpstr>Aims of Analysis</vt:lpstr>
      <vt:lpstr>Case Counts at CMU: Fall 2020-Spring 2021</vt:lpstr>
      <vt:lpstr>Aim 1</vt:lpstr>
      <vt:lpstr>Aim 1</vt:lpstr>
      <vt:lpstr>Aim 2</vt:lpstr>
      <vt:lpstr>Aim 2</vt:lpstr>
      <vt:lpstr>Aim 2</vt:lpstr>
      <vt:lpstr>Other Stuff</vt:lpstr>
      <vt:lpstr>Other Stuff</vt:lpstr>
      <vt:lpstr>Other Stuff I haven’t done yet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a Digital Phenotype of High-Risk COVID-19 Interactions using a Robust University Proximity Network Dataset</dc:title>
  <dc:creator>Bryn Loftness</dc:creator>
  <cp:lastModifiedBy>Bryn Loftness</cp:lastModifiedBy>
  <cp:revision>1</cp:revision>
  <dcterms:created xsi:type="dcterms:W3CDTF">2021-12-12T20:16:05Z</dcterms:created>
  <dcterms:modified xsi:type="dcterms:W3CDTF">2021-12-13T15:14:19Z</dcterms:modified>
</cp:coreProperties>
</file>